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60" r:id="rId3"/>
  </p:sldIdLst>
  <p:sldSz cx="9906000" cy="6858000" type="A4"/>
  <p:notesSz cx="6807200" cy="99393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iQ6qibgGiLkD+JlYLm7jKNpspJ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CCCC"/>
    <a:srgbClr val="FFFFCC"/>
    <a:srgbClr val="FDE9D9"/>
    <a:srgbClr val="F2F2F2"/>
    <a:srgbClr val="FF9999"/>
    <a:srgbClr val="00CC9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12" autoAdjust="0"/>
  </p:normalViewPr>
  <p:slideViewPr>
    <p:cSldViewPr snapToGrid="0">
      <p:cViewPr varScale="1">
        <p:scale>
          <a:sx n="63" d="100"/>
          <a:sy n="63" d="100"/>
        </p:scale>
        <p:origin x="1160" y="4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5" y="5"/>
            <a:ext cx="2950375" cy="497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181" tIns="46092" rIns="92181" bIns="46092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5221" y="5"/>
            <a:ext cx="2950374" cy="497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181" tIns="46092" rIns="92181" bIns="46092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09613" y="744538"/>
            <a:ext cx="5387975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0243" y="4720985"/>
            <a:ext cx="5446723" cy="4473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181" tIns="46092" rIns="92181" bIns="46092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5" y="9440372"/>
            <a:ext cx="2950375" cy="497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181" tIns="46092" rIns="92181" bIns="46092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181" tIns="46092" rIns="92181" bIns="46092" anchor="b" anchorCtr="0">
            <a:noAutofit/>
          </a:bodyPr>
          <a:lstStyle/>
          <a:p>
            <a:pPr algn="r"/>
            <a:fld id="{00000000-1234-1234-1234-123412341234}" type="slidenum">
              <a:rPr lang="en-US" altLang="ja-JP" sz="1200" smtClean="0">
                <a:solidFill>
                  <a:schemeClr val="dk1"/>
                </a:solidFill>
              </a:rPr>
              <a:pPr algn="r"/>
              <a:t>‹#›</a:t>
            </a:fld>
            <a:endParaRPr lang="en-US" sz="12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0243" y="4720985"/>
            <a:ext cx="5446723" cy="4473102"/>
          </a:xfrm>
          <a:prstGeom prst="rect">
            <a:avLst/>
          </a:prstGeom>
        </p:spPr>
        <p:txBody>
          <a:bodyPr spcFirstLastPara="1" wrap="square" lIns="92181" tIns="46092" rIns="92181" bIns="46092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87975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3894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0243" y="4720985"/>
            <a:ext cx="5446723" cy="4473102"/>
          </a:xfrm>
          <a:prstGeom prst="rect">
            <a:avLst/>
          </a:prstGeom>
        </p:spPr>
        <p:txBody>
          <a:bodyPr spcFirstLastPara="1" wrap="square" lIns="92181" tIns="46092" rIns="92181" bIns="46092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87975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5915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2286000" y="45064"/>
            <a:ext cx="73334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altLang="ja-JP" sz="140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令和５年度</a:t>
            </a:r>
            <a:r>
              <a:rPr lang="en-US" altLang="ja-JP" sz="140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】</a:t>
            </a:r>
            <a:r>
              <a:rPr lang="ja-JP" altLang="en-US" sz="140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東紀州地域体験コンテンツ発掘・造成支援事業</a:t>
            </a:r>
            <a:endParaRPr lang="ja-JP" altLang="ja-JP" sz="140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7379426" y="1460554"/>
            <a:ext cx="2426277" cy="461624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alt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体験コンテンツの内容が分かる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 </a:t>
            </a:r>
            <a:r>
              <a:rPr 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イメージ図、写真等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809019" y="94964"/>
            <a:ext cx="101025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</a:t>
            </a:r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様式Ｃ</a:t>
            </a:r>
            <a:r>
              <a:rPr lang="en-US" alt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】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20" name="Google Shape;104;p1"/>
          <p:cNvSpPr/>
          <p:nvPr/>
        </p:nvSpPr>
        <p:spPr>
          <a:xfrm>
            <a:off x="86733" y="678256"/>
            <a:ext cx="2199267" cy="21539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体験コンテンツ名称</a:t>
            </a:r>
            <a:endParaRPr sz="1400" b="1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1" name="Google Shape;105;p1"/>
          <p:cNvSpPr txBox="1"/>
          <p:nvPr/>
        </p:nvSpPr>
        <p:spPr>
          <a:xfrm>
            <a:off x="75571" y="926657"/>
            <a:ext cx="9187301" cy="39884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graphicFrame>
        <p:nvGraphicFramePr>
          <p:cNvPr id="24" name="Google Shape;88;p1"/>
          <p:cNvGraphicFramePr/>
          <p:nvPr>
            <p:extLst>
              <p:ext uri="{D42A27DB-BD31-4B8C-83A1-F6EECF244321}">
                <p14:modId xmlns:p14="http://schemas.microsoft.com/office/powerpoint/2010/main" val="2574505770"/>
              </p:ext>
            </p:extLst>
          </p:nvPr>
        </p:nvGraphicFramePr>
        <p:xfrm>
          <a:off x="63189" y="1408357"/>
          <a:ext cx="7305638" cy="5194627"/>
        </p:xfrm>
        <a:graphic>
          <a:graphicData uri="http://schemas.openxmlformats.org/drawingml/2006/table">
            <a:tbl>
              <a:tblPr firstRow="1" bandRow="1">
                <a:noFill/>
                <a:tableStyleId>{69F0F748-7AA5-4B90-91AD-3F4FFDBD375E}</a:tableStyleId>
              </a:tblPr>
              <a:tblGrid>
                <a:gridCol w="1352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3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733">
                  <a:extLst>
                    <a:ext uri="{9D8B030D-6E8A-4147-A177-3AD203B41FA5}">
                      <a16:colId xmlns:a16="http://schemas.microsoft.com/office/drawing/2014/main" val="1614508403"/>
                    </a:ext>
                  </a:extLst>
                </a:gridCol>
                <a:gridCol w="671107">
                  <a:extLst>
                    <a:ext uri="{9D8B030D-6E8A-4147-A177-3AD203B41FA5}">
                      <a16:colId xmlns:a16="http://schemas.microsoft.com/office/drawing/2014/main" val="2915478712"/>
                    </a:ext>
                  </a:extLst>
                </a:gridCol>
                <a:gridCol w="705012">
                  <a:extLst>
                    <a:ext uri="{9D8B030D-6E8A-4147-A177-3AD203B41FA5}">
                      <a16:colId xmlns:a16="http://schemas.microsoft.com/office/drawing/2014/main" val="2822843933"/>
                    </a:ext>
                  </a:extLst>
                </a:gridCol>
                <a:gridCol w="1928678">
                  <a:extLst>
                    <a:ext uri="{9D8B030D-6E8A-4147-A177-3AD203B41FA5}">
                      <a16:colId xmlns:a16="http://schemas.microsoft.com/office/drawing/2014/main" val="2232244592"/>
                    </a:ext>
                  </a:extLst>
                </a:gridCol>
              </a:tblGrid>
              <a:tr h="62460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</a:t>
                      </a:r>
                      <a:endParaRPr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altLang="ja-JP" sz="1200" b="1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実施する市町名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                         </a:t>
                      </a: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863330"/>
                  </a:ext>
                </a:extLst>
              </a:tr>
              <a:tr h="65255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観光資源と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その選定理由</a:t>
                      </a:r>
                      <a:endParaRPr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41528834"/>
                  </a:ext>
                </a:extLst>
              </a:tr>
              <a:tr h="278264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申請</a:t>
                      </a:r>
                      <a:r>
                        <a:rPr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テーマ</a:t>
                      </a:r>
                      <a:r>
                        <a:rPr lang="en-US" altLang="ja-JP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※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2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ターゲット層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883467"/>
                  </a:ext>
                </a:extLst>
              </a:tr>
              <a:tr h="7216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体験コンテンツの概要</a:t>
                      </a:r>
                      <a:endParaRPr lang="en-US" altLang="ja-JP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990285"/>
                  </a:ext>
                </a:extLst>
              </a:tr>
              <a:tr h="63671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独自性・新規性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※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②の申請の場合は新規性の記載は必須ではありません。</a:t>
                      </a: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87961134"/>
                  </a:ext>
                </a:extLst>
              </a:tr>
              <a:tr h="52406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造成スケジュール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7490149"/>
                  </a:ext>
                </a:extLst>
              </a:tr>
              <a:tr h="6246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次年度以降の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実施体制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81183781"/>
                  </a:ext>
                </a:extLst>
              </a:tr>
              <a:tr h="79358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自治体、</a:t>
                      </a:r>
                      <a:r>
                        <a:rPr lang="en-US" altLang="ja-JP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DMO</a:t>
                      </a: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（観光地域づくり法人）、観光協会との連携</a:t>
                      </a:r>
                      <a:r>
                        <a:rPr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策</a:t>
                      </a:r>
                      <a:r>
                        <a:rPr lang="en-US" altLang="ja-JP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※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　　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ja-JP" sz="1200" b="1" dirty="0">
                        <a:solidFill>
                          <a:schemeClr val="tx1"/>
                        </a:solidFill>
                        <a:highlight>
                          <a:srgbClr val="F2F2F2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宿泊施設との連携</a:t>
                      </a:r>
                      <a:r>
                        <a:rPr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策</a:t>
                      </a:r>
                      <a:r>
                        <a:rPr lang="en-US" altLang="ja-JP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※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7688855"/>
                  </a:ext>
                </a:extLst>
              </a:tr>
            </a:tbl>
          </a:graphicData>
        </a:graphic>
      </p:graphicFrame>
      <p:sp>
        <p:nvSpPr>
          <p:cNvPr id="25" name="Google Shape;92;p1"/>
          <p:cNvSpPr txBox="1">
            <a:spLocks/>
          </p:cNvSpPr>
          <p:nvPr/>
        </p:nvSpPr>
        <p:spPr>
          <a:xfrm>
            <a:off x="86729" y="30163"/>
            <a:ext cx="2619895" cy="3871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SzPts val="1900"/>
              <a:buFont typeface="Meiryo"/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体験コンテンツ企画シート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Google Shape;105;p1">
            <a:extLst>
              <a:ext uri="{FF2B5EF4-FFF2-40B4-BE49-F238E27FC236}">
                <a16:creationId xmlns:a16="http://schemas.microsoft.com/office/drawing/2014/main" id="{6DDFE8DA-5BE0-43AB-8D7B-FCC9E8660621}"/>
              </a:ext>
            </a:extLst>
          </p:cNvPr>
          <p:cNvSpPr txBox="1"/>
          <p:nvPr/>
        </p:nvSpPr>
        <p:spPr>
          <a:xfrm>
            <a:off x="7447858" y="2298393"/>
            <a:ext cx="2357844" cy="203388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6" name="Google Shape;93;p1">
            <a:extLst>
              <a:ext uri="{FF2B5EF4-FFF2-40B4-BE49-F238E27FC236}">
                <a16:creationId xmlns:a16="http://schemas.microsoft.com/office/drawing/2014/main" id="{D9DFA72C-11A1-4AEB-83B9-B6FE27B5F9F7}"/>
              </a:ext>
            </a:extLst>
          </p:cNvPr>
          <p:cNvSpPr txBox="1"/>
          <p:nvPr/>
        </p:nvSpPr>
        <p:spPr>
          <a:xfrm>
            <a:off x="7379425" y="1971806"/>
            <a:ext cx="2426277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＜図または写真①＞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7" name="Google Shape;93;p1">
            <a:extLst>
              <a:ext uri="{FF2B5EF4-FFF2-40B4-BE49-F238E27FC236}">
                <a16:creationId xmlns:a16="http://schemas.microsoft.com/office/drawing/2014/main" id="{476372FA-A1BF-44D3-B6D4-D010EC4DE80A}"/>
              </a:ext>
            </a:extLst>
          </p:cNvPr>
          <p:cNvSpPr txBox="1"/>
          <p:nvPr/>
        </p:nvSpPr>
        <p:spPr>
          <a:xfrm>
            <a:off x="7447858" y="4332277"/>
            <a:ext cx="2426277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＜図または写真②＞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8" name="Google Shape;105;p1">
            <a:extLst>
              <a:ext uri="{FF2B5EF4-FFF2-40B4-BE49-F238E27FC236}">
                <a16:creationId xmlns:a16="http://schemas.microsoft.com/office/drawing/2014/main" id="{F3FD125F-6EDD-4977-B24F-04C3833C2596}"/>
              </a:ext>
            </a:extLst>
          </p:cNvPr>
          <p:cNvSpPr txBox="1"/>
          <p:nvPr/>
        </p:nvSpPr>
        <p:spPr>
          <a:xfrm>
            <a:off x="7482074" y="4642555"/>
            <a:ext cx="2357844" cy="203388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9" name="Google Shape;93;p1">
            <a:extLst>
              <a:ext uri="{FF2B5EF4-FFF2-40B4-BE49-F238E27FC236}">
                <a16:creationId xmlns:a16="http://schemas.microsoft.com/office/drawing/2014/main" id="{715E246F-6220-41A4-A07B-029450B7EDC8}"/>
              </a:ext>
            </a:extLst>
          </p:cNvPr>
          <p:cNvSpPr txBox="1"/>
          <p:nvPr/>
        </p:nvSpPr>
        <p:spPr>
          <a:xfrm>
            <a:off x="6826543" y="1408357"/>
            <a:ext cx="368589" cy="646290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市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ctr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・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町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0" name="Google Shape;93;p1">
            <a:extLst>
              <a:ext uri="{FF2B5EF4-FFF2-40B4-BE49-F238E27FC236}">
                <a16:creationId xmlns:a16="http://schemas.microsoft.com/office/drawing/2014/main" id="{E20442AA-BD15-4F5E-86CA-0DF363411F23}"/>
              </a:ext>
            </a:extLst>
          </p:cNvPr>
          <p:cNvSpPr txBox="1"/>
          <p:nvPr/>
        </p:nvSpPr>
        <p:spPr>
          <a:xfrm>
            <a:off x="1345890" y="1998500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＜観光資源名＞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1" name="Google Shape;93;p1">
            <a:extLst>
              <a:ext uri="{FF2B5EF4-FFF2-40B4-BE49-F238E27FC236}">
                <a16:creationId xmlns:a16="http://schemas.microsoft.com/office/drawing/2014/main" id="{AF64AF5A-9CA1-4F74-B075-635F472DC73C}"/>
              </a:ext>
            </a:extLst>
          </p:cNvPr>
          <p:cNvSpPr txBox="1"/>
          <p:nvPr/>
        </p:nvSpPr>
        <p:spPr>
          <a:xfrm>
            <a:off x="3360303" y="1993112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＜選定理由＞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2" name="Google Shape;93;p1">
            <a:extLst>
              <a:ext uri="{FF2B5EF4-FFF2-40B4-BE49-F238E27FC236}">
                <a16:creationId xmlns:a16="http://schemas.microsoft.com/office/drawing/2014/main" id="{E20442AA-BD15-4F5E-86CA-0DF363411F23}"/>
              </a:ext>
            </a:extLst>
          </p:cNvPr>
          <p:cNvSpPr txBox="1"/>
          <p:nvPr/>
        </p:nvSpPr>
        <p:spPr>
          <a:xfrm>
            <a:off x="1345889" y="2688086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＜申請テーマ＞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3" name="Google Shape;93;p1">
            <a:extLst>
              <a:ext uri="{FF2B5EF4-FFF2-40B4-BE49-F238E27FC236}">
                <a16:creationId xmlns:a16="http://schemas.microsoft.com/office/drawing/2014/main" id="{E20442AA-BD15-4F5E-86CA-0DF363411F23}"/>
              </a:ext>
            </a:extLst>
          </p:cNvPr>
          <p:cNvSpPr txBox="1"/>
          <p:nvPr/>
        </p:nvSpPr>
        <p:spPr>
          <a:xfrm>
            <a:off x="3217396" y="2701929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＜ターゲット層＞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" name="Google Shape;105;p1">
            <a:extLst>
              <a:ext uri="{FF2B5EF4-FFF2-40B4-BE49-F238E27FC236}">
                <a16:creationId xmlns:a16="http://schemas.microsoft.com/office/drawing/2014/main" id="{44ED02D4-64C7-7F7C-B378-1D097F889247}"/>
              </a:ext>
            </a:extLst>
          </p:cNvPr>
          <p:cNvSpPr txBox="1"/>
          <p:nvPr/>
        </p:nvSpPr>
        <p:spPr>
          <a:xfrm>
            <a:off x="2457964" y="654171"/>
            <a:ext cx="7011156" cy="239168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alt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募集②体験コンテンツ造成に向けた専門家の伴走</a:t>
            </a:r>
            <a:r>
              <a:rPr lang="ja-JP" altLang="en-US" sz="1200" dirty="0" smtClean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支援を申請する場合は、</a:t>
            </a:r>
            <a:r>
              <a:rPr lang="ja-JP" altLang="en-US" sz="1200" dirty="0" smtClean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グレー</a:t>
            </a:r>
            <a:r>
              <a:rPr lang="ja-JP" altLang="en-US" sz="1200" dirty="0" smtClean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色</a:t>
            </a: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の項目の記載は不要です。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CF3E7B3-97D0-7E02-DE73-5482BFD1BD69}"/>
              </a:ext>
            </a:extLst>
          </p:cNvPr>
          <p:cNvGrpSpPr/>
          <p:nvPr/>
        </p:nvGrpSpPr>
        <p:grpSpPr>
          <a:xfrm>
            <a:off x="-2540" y="525715"/>
            <a:ext cx="9906000" cy="54974"/>
            <a:chOff x="-2540" y="485959"/>
            <a:chExt cx="9906000" cy="54974"/>
          </a:xfrm>
        </p:grpSpPr>
        <p:cxnSp>
          <p:nvCxnSpPr>
            <p:cNvPr id="100" name="Google Shape;100;p1"/>
            <p:cNvCxnSpPr>
              <a:cxnSpLocks/>
            </p:cNvCxnSpPr>
            <p:nvPr/>
          </p:nvCxnSpPr>
          <p:spPr>
            <a:xfrm>
              <a:off x="-2540" y="540933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00B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" name="Google Shape;100;p1">
              <a:extLst>
                <a:ext uri="{FF2B5EF4-FFF2-40B4-BE49-F238E27FC236}">
                  <a16:creationId xmlns:a16="http://schemas.microsoft.com/office/drawing/2014/main" id="{6D646E77-674F-8F94-B8A3-2CE94E5DF76C}"/>
                </a:ext>
              </a:extLst>
            </p:cNvPr>
            <p:cNvCxnSpPr>
              <a:cxnSpLocks/>
            </p:cNvCxnSpPr>
            <p:nvPr/>
          </p:nvCxnSpPr>
          <p:spPr>
            <a:xfrm>
              <a:off x="-2540" y="485959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00B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256759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2286000" y="45064"/>
            <a:ext cx="7333488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altLang="ja-JP" sz="140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令和５年度</a:t>
            </a:r>
            <a:r>
              <a:rPr lang="en-US" altLang="ja-JP" sz="140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】</a:t>
            </a:r>
            <a:r>
              <a:rPr lang="ja-JP" altLang="en-US" sz="1400" kern="100" dirty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東紀州地域体験コンテンツ発掘・造成支援事業</a:t>
            </a:r>
            <a:endParaRPr lang="ja-JP" altLang="ja-JP" sz="1400" kern="100" dirty="0">
              <a:solidFill>
                <a:schemeClr val="tx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7379426" y="1460554"/>
            <a:ext cx="2426277" cy="461624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alt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体験コンテンツの内容が分かる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 </a:t>
            </a:r>
            <a:r>
              <a:rPr 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イメージ図、写真等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809019" y="94964"/>
            <a:ext cx="1010252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</a:t>
            </a:r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様式Ｃ</a:t>
            </a:r>
            <a:r>
              <a:rPr lang="en-US" alt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】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20" name="Google Shape;104;p1"/>
          <p:cNvSpPr/>
          <p:nvPr/>
        </p:nvSpPr>
        <p:spPr>
          <a:xfrm>
            <a:off x="86733" y="678256"/>
            <a:ext cx="2199267" cy="21539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体験コンテンツ名称</a:t>
            </a:r>
            <a:endParaRPr sz="1400" b="1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1" name="Google Shape;105;p1"/>
          <p:cNvSpPr txBox="1"/>
          <p:nvPr/>
        </p:nvSpPr>
        <p:spPr>
          <a:xfrm>
            <a:off x="75571" y="926656"/>
            <a:ext cx="9187301" cy="37961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日本一番長い砂礫</a:t>
            </a:r>
            <a:r>
              <a:rPr lang="en-US" alt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(</a:t>
            </a: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されき</a:t>
            </a:r>
            <a:r>
              <a:rPr lang="en-US" alt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)</a:t>
            </a: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海岸「七里御浜海岸」で釣り体験と、その場で地元板前が釣った魚を調理</a:t>
            </a:r>
            <a:endParaRPr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graphicFrame>
        <p:nvGraphicFramePr>
          <p:cNvPr id="24" name="Google Shape;88;p1"/>
          <p:cNvGraphicFramePr/>
          <p:nvPr>
            <p:extLst>
              <p:ext uri="{D42A27DB-BD31-4B8C-83A1-F6EECF244321}">
                <p14:modId xmlns:p14="http://schemas.microsoft.com/office/powerpoint/2010/main" val="1974888153"/>
              </p:ext>
            </p:extLst>
          </p:nvPr>
        </p:nvGraphicFramePr>
        <p:xfrm>
          <a:off x="86729" y="1358118"/>
          <a:ext cx="7305638" cy="5248302"/>
        </p:xfrm>
        <a:graphic>
          <a:graphicData uri="http://schemas.openxmlformats.org/drawingml/2006/table">
            <a:tbl>
              <a:tblPr firstRow="1" bandRow="1">
                <a:noFill/>
                <a:tableStyleId>{69F0F748-7AA5-4B90-91AD-3F4FFDBD375E}</a:tableStyleId>
              </a:tblPr>
              <a:tblGrid>
                <a:gridCol w="1352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3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733">
                  <a:extLst>
                    <a:ext uri="{9D8B030D-6E8A-4147-A177-3AD203B41FA5}">
                      <a16:colId xmlns:a16="http://schemas.microsoft.com/office/drawing/2014/main" val="1614508403"/>
                    </a:ext>
                  </a:extLst>
                </a:gridCol>
                <a:gridCol w="671107">
                  <a:extLst>
                    <a:ext uri="{9D8B030D-6E8A-4147-A177-3AD203B41FA5}">
                      <a16:colId xmlns:a16="http://schemas.microsoft.com/office/drawing/2014/main" val="2915478712"/>
                    </a:ext>
                  </a:extLst>
                </a:gridCol>
                <a:gridCol w="705012">
                  <a:extLst>
                    <a:ext uri="{9D8B030D-6E8A-4147-A177-3AD203B41FA5}">
                      <a16:colId xmlns:a16="http://schemas.microsoft.com/office/drawing/2014/main" val="2822843933"/>
                    </a:ext>
                  </a:extLst>
                </a:gridCol>
                <a:gridCol w="1928678">
                  <a:extLst>
                    <a:ext uri="{9D8B030D-6E8A-4147-A177-3AD203B41FA5}">
                      <a16:colId xmlns:a16="http://schemas.microsoft.com/office/drawing/2014/main" val="2232244592"/>
                    </a:ext>
                  </a:extLst>
                </a:gridCol>
              </a:tblGrid>
              <a:tr h="62460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</a:t>
                      </a:r>
                      <a:endParaRPr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株式会社〇〇水産</a:t>
                      </a: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altLang="ja-JP" sz="1200" b="1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実施する市町名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highlight>
                          <a:srgbClr val="C0C0C0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       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　熊野市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              </a:t>
                      </a: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863330"/>
                  </a:ext>
                </a:extLst>
              </a:tr>
              <a:tr h="65255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観光資源と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その選定理由</a:t>
                      </a:r>
                      <a:endParaRPr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七里御浜海岸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　　　　　　　　　　日本一番長い砂礫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(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されき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)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海岸</a:t>
                      </a: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41528834"/>
                  </a:ext>
                </a:extLst>
              </a:tr>
              <a:tr h="278264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申請テーマ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自然・食　　　　　　　　　　　　　ファミリー・カップル・インバウンド・富裕層の２０～４０代</a:t>
                      </a: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2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ターゲット層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002904"/>
                  </a:ext>
                </a:extLst>
              </a:tr>
              <a:tr h="6713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体験コンテンツの概要</a:t>
                      </a:r>
                      <a:endParaRPr lang="en-US" altLang="ja-JP" sz="1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①日本一番長い砂礫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(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されき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)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海岸「七里御浜海岸」で魚釣り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②釣れた魚を地元板前その場で調理してもらい食す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990285"/>
                  </a:ext>
                </a:extLst>
              </a:tr>
              <a:tr h="63671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独自性・新規性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魚釣り初心者でも安心の釣りインストラクター及び、魚の事なら何でも知り尽くす地元料理人が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お手伝い。手ぶらで参加でき、食事まで頂けるフルパッケージプランです。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電車での参加者もうれしい熊野駅まで送迎付です。</a:t>
                      </a: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87961134"/>
                  </a:ext>
                </a:extLst>
              </a:tr>
              <a:tr h="52406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造成スケジュール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（９月頃）釣り具・イステーブル・調理機材の準備、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０月頃）プログラム内容確定、インストラクター・板前研修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月頃）完成</a:t>
                      </a: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7490149"/>
                  </a:ext>
                </a:extLst>
              </a:tr>
              <a:tr h="6246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次年度以降の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実施体制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今年度のスタッフは２名体制だが、次年度は２名増員予定。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増員後は毎日実施できる体制をとる。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81183781"/>
                  </a:ext>
                </a:extLst>
              </a:tr>
              <a:tr h="793583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自治体、</a:t>
                      </a:r>
                      <a:r>
                        <a:rPr lang="en-US" altLang="ja-JP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DMO</a:t>
                      </a: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（観光地域づくり法人）、観光協会との連携策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観光協会と連携し、次回作成予定のリーフレット掲載及び、地元こ広報誌に掲載を打診中。　　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ja-JP" sz="1200" b="1" dirty="0">
                        <a:solidFill>
                          <a:schemeClr val="tx1"/>
                        </a:solidFill>
                        <a:highlight>
                          <a:srgbClr val="F2F2F2"/>
                        </a:highlight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宿泊施設との連携策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宿泊施設にパンフレットを配布予定。</a:t>
                      </a:r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7688855"/>
                  </a:ext>
                </a:extLst>
              </a:tr>
            </a:tbl>
          </a:graphicData>
        </a:graphic>
      </p:graphicFrame>
      <p:sp>
        <p:nvSpPr>
          <p:cNvPr id="25" name="Google Shape;92;p1"/>
          <p:cNvSpPr txBox="1">
            <a:spLocks/>
          </p:cNvSpPr>
          <p:nvPr/>
        </p:nvSpPr>
        <p:spPr>
          <a:xfrm>
            <a:off x="86729" y="30163"/>
            <a:ext cx="2619895" cy="3871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SzPts val="1900"/>
              <a:buFont typeface="Meiryo"/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体験コンテンツ企画シート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Google Shape;105;p1">
            <a:extLst>
              <a:ext uri="{FF2B5EF4-FFF2-40B4-BE49-F238E27FC236}">
                <a16:creationId xmlns:a16="http://schemas.microsoft.com/office/drawing/2014/main" id="{6DDFE8DA-5BE0-43AB-8D7B-FCC9E8660621}"/>
              </a:ext>
            </a:extLst>
          </p:cNvPr>
          <p:cNvSpPr txBox="1"/>
          <p:nvPr/>
        </p:nvSpPr>
        <p:spPr>
          <a:xfrm>
            <a:off x="7447858" y="2298393"/>
            <a:ext cx="2357844" cy="203388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6" name="Google Shape;93;p1">
            <a:extLst>
              <a:ext uri="{FF2B5EF4-FFF2-40B4-BE49-F238E27FC236}">
                <a16:creationId xmlns:a16="http://schemas.microsoft.com/office/drawing/2014/main" id="{D9DFA72C-11A1-4AEB-83B9-B6FE27B5F9F7}"/>
              </a:ext>
            </a:extLst>
          </p:cNvPr>
          <p:cNvSpPr txBox="1"/>
          <p:nvPr/>
        </p:nvSpPr>
        <p:spPr>
          <a:xfrm>
            <a:off x="7379425" y="1971806"/>
            <a:ext cx="2426277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＜図または写真①＞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7" name="Google Shape;93;p1">
            <a:extLst>
              <a:ext uri="{FF2B5EF4-FFF2-40B4-BE49-F238E27FC236}">
                <a16:creationId xmlns:a16="http://schemas.microsoft.com/office/drawing/2014/main" id="{476372FA-A1BF-44D3-B6D4-D010EC4DE80A}"/>
              </a:ext>
            </a:extLst>
          </p:cNvPr>
          <p:cNvSpPr txBox="1"/>
          <p:nvPr/>
        </p:nvSpPr>
        <p:spPr>
          <a:xfrm>
            <a:off x="7447858" y="4332277"/>
            <a:ext cx="2426277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＜図または写真②＞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8" name="Google Shape;105;p1">
            <a:extLst>
              <a:ext uri="{FF2B5EF4-FFF2-40B4-BE49-F238E27FC236}">
                <a16:creationId xmlns:a16="http://schemas.microsoft.com/office/drawing/2014/main" id="{F3FD125F-6EDD-4977-B24F-04C3833C2596}"/>
              </a:ext>
            </a:extLst>
          </p:cNvPr>
          <p:cNvSpPr txBox="1"/>
          <p:nvPr/>
        </p:nvSpPr>
        <p:spPr>
          <a:xfrm>
            <a:off x="7482074" y="4642555"/>
            <a:ext cx="2357844" cy="203388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0" name="Google Shape;93;p1">
            <a:extLst>
              <a:ext uri="{FF2B5EF4-FFF2-40B4-BE49-F238E27FC236}">
                <a16:creationId xmlns:a16="http://schemas.microsoft.com/office/drawing/2014/main" id="{E20442AA-BD15-4F5E-86CA-0DF363411F23}"/>
              </a:ext>
            </a:extLst>
          </p:cNvPr>
          <p:cNvSpPr txBox="1"/>
          <p:nvPr/>
        </p:nvSpPr>
        <p:spPr>
          <a:xfrm>
            <a:off x="1345890" y="1998500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＜観光資源名＞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1" name="Google Shape;93;p1">
            <a:extLst>
              <a:ext uri="{FF2B5EF4-FFF2-40B4-BE49-F238E27FC236}">
                <a16:creationId xmlns:a16="http://schemas.microsoft.com/office/drawing/2014/main" id="{AF64AF5A-9CA1-4F74-B075-635F472DC73C}"/>
              </a:ext>
            </a:extLst>
          </p:cNvPr>
          <p:cNvSpPr txBox="1"/>
          <p:nvPr/>
        </p:nvSpPr>
        <p:spPr>
          <a:xfrm>
            <a:off x="3360303" y="1993112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＜選定理由＞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2" name="Google Shape;93;p1">
            <a:extLst>
              <a:ext uri="{FF2B5EF4-FFF2-40B4-BE49-F238E27FC236}">
                <a16:creationId xmlns:a16="http://schemas.microsoft.com/office/drawing/2014/main" id="{E20442AA-BD15-4F5E-86CA-0DF363411F23}"/>
              </a:ext>
            </a:extLst>
          </p:cNvPr>
          <p:cNvSpPr txBox="1"/>
          <p:nvPr/>
        </p:nvSpPr>
        <p:spPr>
          <a:xfrm>
            <a:off x="1345889" y="2688086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＜申請テーマ＞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23" name="Google Shape;93;p1">
            <a:extLst>
              <a:ext uri="{FF2B5EF4-FFF2-40B4-BE49-F238E27FC236}">
                <a16:creationId xmlns:a16="http://schemas.microsoft.com/office/drawing/2014/main" id="{E20442AA-BD15-4F5E-86CA-0DF363411F23}"/>
              </a:ext>
            </a:extLst>
          </p:cNvPr>
          <p:cNvSpPr txBox="1"/>
          <p:nvPr/>
        </p:nvSpPr>
        <p:spPr>
          <a:xfrm>
            <a:off x="3217396" y="2701929"/>
            <a:ext cx="1451825" cy="2769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＜ターゲット層＞</a:t>
            </a: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CF3E7B3-97D0-7E02-DE73-5482BFD1BD69}"/>
              </a:ext>
            </a:extLst>
          </p:cNvPr>
          <p:cNvGrpSpPr/>
          <p:nvPr/>
        </p:nvGrpSpPr>
        <p:grpSpPr>
          <a:xfrm>
            <a:off x="-2540" y="525715"/>
            <a:ext cx="9906000" cy="54974"/>
            <a:chOff x="-2540" y="485959"/>
            <a:chExt cx="9906000" cy="54974"/>
          </a:xfrm>
        </p:grpSpPr>
        <p:cxnSp>
          <p:nvCxnSpPr>
            <p:cNvPr id="100" name="Google Shape;100;p1"/>
            <p:cNvCxnSpPr>
              <a:cxnSpLocks/>
            </p:cNvCxnSpPr>
            <p:nvPr/>
          </p:nvCxnSpPr>
          <p:spPr>
            <a:xfrm>
              <a:off x="-2540" y="540933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00B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" name="Google Shape;100;p1">
              <a:extLst>
                <a:ext uri="{FF2B5EF4-FFF2-40B4-BE49-F238E27FC236}">
                  <a16:creationId xmlns:a16="http://schemas.microsoft.com/office/drawing/2014/main" id="{6D646E77-674F-8F94-B8A3-2CE94E5DF76C}"/>
                </a:ext>
              </a:extLst>
            </p:cNvPr>
            <p:cNvCxnSpPr>
              <a:cxnSpLocks/>
            </p:cNvCxnSpPr>
            <p:nvPr/>
          </p:nvCxnSpPr>
          <p:spPr>
            <a:xfrm>
              <a:off x="-2540" y="485959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00B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C0716FC-763E-B50A-CA0F-C8D2068EFE5E}"/>
              </a:ext>
            </a:extLst>
          </p:cNvPr>
          <p:cNvSpPr/>
          <p:nvPr/>
        </p:nvSpPr>
        <p:spPr>
          <a:xfrm>
            <a:off x="6599263" y="907880"/>
            <a:ext cx="3206439" cy="5812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FF0000"/>
                </a:solidFill>
              </a:rPr>
              <a:t>記入見本</a:t>
            </a:r>
          </a:p>
        </p:txBody>
      </p:sp>
      <p:sp>
        <p:nvSpPr>
          <p:cNvPr id="29" name="Google Shape;105;p1">
            <a:extLst>
              <a:ext uri="{FF2B5EF4-FFF2-40B4-BE49-F238E27FC236}">
                <a16:creationId xmlns:a16="http://schemas.microsoft.com/office/drawing/2014/main" id="{44ED02D4-64C7-7F7C-B378-1D097F889247}"/>
              </a:ext>
            </a:extLst>
          </p:cNvPr>
          <p:cNvSpPr txBox="1"/>
          <p:nvPr/>
        </p:nvSpPr>
        <p:spPr>
          <a:xfrm>
            <a:off x="2457964" y="654171"/>
            <a:ext cx="7011156" cy="239168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altLang="ja-JP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募集②体験コンテンツ造成に向けた専門家の伴走</a:t>
            </a:r>
            <a:r>
              <a:rPr lang="ja-JP" altLang="en-US" sz="1200" dirty="0" smtClean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支援を申請する場合は、</a:t>
            </a:r>
            <a:r>
              <a:rPr lang="ja-JP" altLang="en-US" sz="1200" dirty="0" smtClean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グレー</a:t>
            </a:r>
            <a:r>
              <a:rPr lang="ja-JP" altLang="en-US" sz="1200" dirty="0" smtClean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色</a:t>
            </a:r>
            <a:r>
              <a:rPr lang="ja-JP" altLang="en-US" sz="1200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の項目の記載は不要です。</a:t>
            </a:r>
            <a:endParaRPr lang="en-US" altLang="ja-JP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967989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2170</TotalTime>
  <Words>561</Words>
  <Application>Microsoft Office PowerPoint</Application>
  <PresentationFormat>A4 210 x 297 mm</PresentationFormat>
  <Paragraphs>87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Meiryo UI</vt:lpstr>
      <vt:lpstr>ＭＳ Ｐゴシック</vt:lpstr>
      <vt:lpstr>Yu Gothic UI Semilight</vt:lpstr>
      <vt:lpstr>メイリオ</vt:lpstr>
      <vt:lpstr>メイリオ</vt:lpstr>
      <vt:lpstr>游ゴシック</vt:lpstr>
      <vt:lpstr>Arial</vt:lpstr>
      <vt:lpstr>Times New Roman</vt:lpstr>
      <vt:lpstr>Office テーマ</vt:lpstr>
      <vt:lpstr>【令和５年度】東紀州地域体験コンテンツ発掘・造成支援事業</vt:lpstr>
      <vt:lpstr>【令和５年度】東紀州地域体験コンテンツ発掘・造成支援事業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</dc:title>
  <dc:creator>行政情報システム室</dc:creator>
  <cp:lastModifiedBy>Setup</cp:lastModifiedBy>
  <cp:revision>95</cp:revision>
  <cp:lastPrinted>2023-07-12T03:19:26Z</cp:lastPrinted>
  <dcterms:created xsi:type="dcterms:W3CDTF">2007-11-06T12:19:33Z</dcterms:created>
  <dcterms:modified xsi:type="dcterms:W3CDTF">2023-07-12T03:25:35Z</dcterms:modified>
</cp:coreProperties>
</file>